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77" r:id="rId10"/>
    <p:sldId id="278" r:id="rId11"/>
    <p:sldId id="279" r:id="rId12"/>
    <p:sldId id="280"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81" r:id="rId27"/>
    <p:sldId id="282" r:id="rId28"/>
    <p:sldId id="283" r:id="rId29"/>
    <p:sldId id="284" r:id="rId30"/>
  </p:sldIdLst>
  <p:sldSz cx="9144000" cy="5143500" type="screen16x9"/>
  <p:notesSz cx="6858000" cy="9144000"/>
  <p:embeddedFontLs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7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5"/>
            <a:ext cx="3045625" cy="2030570"/>
            <a:chOff x="6098378" y="5"/>
            <a:chExt cx="3045625" cy="2030570"/>
          </a:xfrm>
        </p:grpSpPr>
        <p:sp>
          <p:nvSpPr>
            <p:cNvPr id="11" name="Shape 11"/>
            <p:cNvSpPr/>
            <p:nvPr/>
          </p:nvSpPr>
          <p:spPr>
            <a:xfrm>
              <a:off x="8128803" y="16"/>
              <a:ext cx="1015200" cy="10152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flipH="1">
              <a:off x="7113463" y="5"/>
              <a:ext cx="1015200" cy="1015200"/>
            </a:xfrm>
            <a:prstGeom prst="rtTriangle">
              <a:avLst/>
            </a:prstGeom>
            <a:solidFill>
              <a:schemeClr val="accent2"/>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7"/>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14" name="Shape 14"/>
            <p:cNvSpPr/>
            <p:nvPr/>
          </p:nvSpPr>
          <p:spPr>
            <a:xfrm rot="10800000">
              <a:off x="6098378" y="97"/>
              <a:ext cx="1015200" cy="10152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wrap="square"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3"/>
            <a:ext cx="8222100" cy="4329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5"/>
            <a:ext cx="3045625" cy="2030570"/>
            <a:chOff x="6098378" y="5"/>
            <a:chExt cx="3045625" cy="2030570"/>
          </a:xfrm>
        </p:grpSpPr>
        <p:sp>
          <p:nvSpPr>
            <p:cNvPr id="71" name="Shape 71"/>
            <p:cNvSpPr/>
            <p:nvPr/>
          </p:nvSpPr>
          <p:spPr>
            <a:xfrm>
              <a:off x="8128803" y="16"/>
              <a:ext cx="1015200" cy="10152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flipH="1">
              <a:off x="7113463" y="5"/>
              <a:ext cx="1015200" cy="1015200"/>
            </a:xfrm>
            <a:prstGeom prst="rtTriangle">
              <a:avLst/>
            </a:prstGeom>
            <a:solidFill>
              <a:schemeClr val="accent2"/>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7"/>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rot="10800000">
              <a:off x="6098378" y="97"/>
              <a:ext cx="1015200" cy="10152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wrap="square"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wrap="square"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5"/>
            <a:ext cx="3045625" cy="2030570"/>
            <a:chOff x="6098378" y="5"/>
            <a:chExt cx="3045625" cy="2030570"/>
          </a:xfrm>
        </p:grpSpPr>
        <p:sp>
          <p:nvSpPr>
            <p:cNvPr id="21" name="Shape 21"/>
            <p:cNvSpPr/>
            <p:nvPr/>
          </p:nvSpPr>
          <p:spPr>
            <a:xfrm>
              <a:off x="8128803" y="16"/>
              <a:ext cx="1015200" cy="10152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flipH="1">
              <a:off x="7113463" y="5"/>
              <a:ext cx="1015200" cy="1015200"/>
            </a:xfrm>
            <a:prstGeom prst="rtTriangle">
              <a:avLst/>
            </a:prstGeom>
            <a:solidFill>
              <a:schemeClr val="accent2"/>
            </a:solidFill>
            <a:ln>
              <a:noFill/>
            </a:ln>
          </p:spPr>
          <p:txBody>
            <a:bodyPr wrap="square"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7"/>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rot="10800000">
              <a:off x="6098378" y="97"/>
              <a:ext cx="1015200" cy="10152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wrap="square"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31" name="Shape 31"/>
            <p:cNvSpPr/>
            <p:nvPr/>
          </p:nvSpPr>
          <p:spPr>
            <a:xfrm flipH="1">
              <a:off x="6181163" y="3903669"/>
              <a:ext cx="989100" cy="987900"/>
            </a:xfrm>
            <a:prstGeom prst="rtTriangle">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5"/>
            <a:ext cx="3045625" cy="2030570"/>
            <a:chOff x="6098378" y="5"/>
            <a:chExt cx="3045625" cy="2030570"/>
          </a:xfrm>
        </p:grpSpPr>
        <p:sp>
          <p:nvSpPr>
            <p:cNvPr id="52" name="Shape 52"/>
            <p:cNvSpPr/>
            <p:nvPr/>
          </p:nvSpPr>
          <p:spPr>
            <a:xfrm>
              <a:off x="8128803" y="16"/>
              <a:ext cx="1015200" cy="10152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3" name="Shape 53"/>
            <p:cNvSpPr/>
            <p:nvPr/>
          </p:nvSpPr>
          <p:spPr>
            <a:xfrm flipH="1">
              <a:off x="7113463" y="5"/>
              <a:ext cx="1015200" cy="1015200"/>
            </a:xfrm>
            <a:prstGeom prst="rtTriangle">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7"/>
              <a:ext cx="1015200" cy="10152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5" name="Shape 55"/>
            <p:cNvSpPr/>
            <p:nvPr/>
          </p:nvSpPr>
          <p:spPr>
            <a:xfrm rot="10800000">
              <a:off x="6098378" y="97"/>
              <a:ext cx="1015200" cy="1015200"/>
            </a:xfrm>
            <a:prstGeom prst="rtTriangle">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wrap="square"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Roboto"/>
              <a:buChar char="●"/>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phet.colorado.edu/sims/html/balloons-and-static-electricity/latest/balloons-and-static-electricity_en.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het.colorado.edu/sims/html/john-travoltage/latest/john-travoltage_en.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Z-77IzaXGc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ViZNgU-Yt-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yc2-363MIQ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98100" y="1673897"/>
            <a:ext cx="8222100" cy="838800"/>
          </a:xfrm>
          <a:prstGeom prst="rect">
            <a:avLst/>
          </a:prstGeom>
        </p:spPr>
        <p:txBody>
          <a:bodyPr wrap="square" lIns="91425" tIns="91425" rIns="91425" bIns="91425" anchor="b" anchorCtr="0">
            <a:noAutofit/>
          </a:bodyPr>
          <a:lstStyle/>
          <a:p>
            <a:pPr lvl="0">
              <a:spcBef>
                <a:spcPts val="0"/>
              </a:spcBef>
              <a:buNone/>
            </a:pPr>
            <a:r>
              <a:rPr lang="en"/>
              <a:t>Static Forces</a:t>
            </a:r>
          </a:p>
        </p:txBody>
      </p:sp>
      <p:sp>
        <p:nvSpPr>
          <p:cNvPr id="86" name="Shape 86"/>
          <p:cNvSpPr txBox="1">
            <a:spLocks noGrp="1"/>
          </p:cNvSpPr>
          <p:nvPr>
            <p:ph type="subTitle" idx="1"/>
          </p:nvPr>
        </p:nvSpPr>
        <p:spPr>
          <a:xfrm>
            <a:off x="598088" y="2715913"/>
            <a:ext cx="8222100" cy="432900"/>
          </a:xfrm>
          <a:prstGeom prst="rect">
            <a:avLst/>
          </a:prstGeom>
        </p:spPr>
        <p:txBody>
          <a:bodyPr wrap="square" lIns="91425" tIns="91425" rIns="91425" bIns="91425" anchor="t" anchorCtr="0">
            <a:noAutofit/>
          </a:bodyPr>
          <a:lstStyle/>
          <a:p>
            <a:pPr lvl="0">
              <a:spcBef>
                <a:spcPts val="0"/>
              </a:spcBef>
              <a:buNone/>
            </a:pPr>
            <a:r>
              <a:rPr lang="en"/>
              <a:t>It’s Shocking!</a:t>
            </a:r>
          </a:p>
        </p:txBody>
      </p:sp>
      <p:pic>
        <p:nvPicPr>
          <p:cNvPr id="87" name="Shape 87"/>
          <p:cNvPicPr preferRelativeResize="0"/>
          <p:nvPr/>
        </p:nvPicPr>
        <p:blipFill>
          <a:blip r:embed="rId3">
            <a:alphaModFix/>
          </a:blip>
          <a:stretch>
            <a:fillRect/>
          </a:stretch>
        </p:blipFill>
        <p:spPr>
          <a:xfrm>
            <a:off x="2723350" y="2946588"/>
            <a:ext cx="5294980" cy="16898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 Balloons: You will give them the force!</a:t>
            </a:r>
            <a:endParaRPr lang="en-US" dirty="0"/>
          </a:p>
        </p:txBody>
      </p:sp>
      <p:sp>
        <p:nvSpPr>
          <p:cNvPr id="3" name="Text Placeholder 2"/>
          <p:cNvSpPr>
            <a:spLocks noGrp="1"/>
          </p:cNvSpPr>
          <p:nvPr>
            <p:ph type="body" idx="1"/>
          </p:nvPr>
        </p:nvSpPr>
        <p:spPr/>
        <p:txBody>
          <a:bodyPr/>
          <a:lstStyle/>
          <a:p>
            <a:r>
              <a:rPr lang="en-US" dirty="0" smtClean="0"/>
              <a:t>1. Answer the questions at the top under “phenomena-rubbing a balloon against your hair” at your seat right now.</a:t>
            </a:r>
          </a:p>
          <a:p>
            <a:r>
              <a:rPr lang="en-US" dirty="0" smtClean="0"/>
              <a:t>2. At the stations, Blow up the two balloons (have the two best balloon people do this), then charge one balloon by rubbing the balloon a lot against your hair (if you love your hair today, rub it against the materials provided).  Leave one balloon uncharged for now.  </a:t>
            </a:r>
          </a:p>
          <a:p>
            <a:r>
              <a:rPr lang="en-US" dirty="0" smtClean="0"/>
              <a:t>3.Recharge the balloon each time you go to a different object or surface.</a:t>
            </a:r>
          </a:p>
          <a:p>
            <a:r>
              <a:rPr lang="en-US" dirty="0" smtClean="0"/>
              <a:t>4. You will charge the other balloon later.  </a:t>
            </a:r>
          </a:p>
          <a:p>
            <a:pPr>
              <a:buNone/>
            </a:pPr>
            <a:endParaRPr lang="en-US" dirty="0"/>
          </a:p>
        </p:txBody>
      </p:sp>
    </p:spTree>
    <p:extLst>
      <p:ext uri="{BB962C8B-B14F-4D97-AF65-F5344CB8AC3E}">
        <p14:creationId xmlns:p14="http://schemas.microsoft.com/office/powerpoint/2010/main" val="3231972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Strong with the Force?</a:t>
            </a:r>
            <a:endParaRPr lang="en-US" dirty="0"/>
          </a:p>
        </p:txBody>
      </p:sp>
      <p:sp>
        <p:nvSpPr>
          <p:cNvPr id="3" name="Text Placeholder 2"/>
          <p:cNvSpPr>
            <a:spLocks noGrp="1"/>
          </p:cNvSpPr>
          <p:nvPr>
            <p:ph type="body" idx="1"/>
          </p:nvPr>
        </p:nvSpPr>
        <p:spPr/>
        <p:txBody>
          <a:bodyPr/>
          <a:lstStyle/>
          <a:p>
            <a:r>
              <a:rPr lang="en-US" dirty="0" smtClean="0"/>
              <a:t>The balloon and water:</a:t>
            </a:r>
          </a:p>
          <a:p>
            <a:r>
              <a:rPr lang="en-US" dirty="0" smtClean="0"/>
              <a:t>Take one of your balloons and charge it up really well. Turn on a stream of water at the tap (slow low stream) and bring the balloon next to the water stream.  Write down observations you have and then record questions you have about the observations. </a:t>
            </a:r>
          </a:p>
          <a:p>
            <a:r>
              <a:rPr lang="en-US" dirty="0" smtClean="0"/>
              <a:t>Answer the questions that follow.  </a:t>
            </a:r>
            <a:endParaRPr lang="en-US" dirty="0"/>
          </a:p>
        </p:txBody>
      </p:sp>
    </p:spTree>
    <p:extLst>
      <p:ext uri="{BB962C8B-B14F-4D97-AF65-F5344CB8AC3E}">
        <p14:creationId xmlns:p14="http://schemas.microsoft.com/office/powerpoint/2010/main" val="3797200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races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4581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Opposites Attract Phet</a:t>
            </a:r>
          </a:p>
        </p:txBody>
      </p:sp>
      <p:sp>
        <p:nvSpPr>
          <p:cNvPr id="136" name="Shape 136"/>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r>
              <a:rPr lang="en"/>
              <a:t>On the iPad play around for a few minutes with a simulation that demonstrates this principle</a:t>
            </a:r>
          </a:p>
          <a:p>
            <a:pPr lvl="0">
              <a:spcBef>
                <a:spcPts val="0"/>
              </a:spcBef>
              <a:buNone/>
            </a:pPr>
            <a:r>
              <a:rPr lang="en"/>
              <a:t>Go to the Phet app. The click on </a:t>
            </a:r>
            <a:r>
              <a:rPr lang="en" i="1" u="sng">
                <a:solidFill>
                  <a:schemeClr val="hlink"/>
                </a:solidFill>
                <a:hlinkClick r:id="rId3"/>
              </a:rPr>
              <a:t>Balloon and Static Electricity</a:t>
            </a:r>
            <a:r>
              <a:rPr lang="en"/>
              <a:t>. You can charge the balloon by rubbing on the sweater. </a:t>
            </a:r>
          </a:p>
          <a:p>
            <a:pPr lvl="0">
              <a:spcBef>
                <a:spcPts val="0"/>
              </a:spcBef>
              <a:buNone/>
            </a:pPr>
            <a:r>
              <a:rPr lang="en"/>
              <a:t>If you are doing this on a computer click the link above.</a:t>
            </a:r>
          </a:p>
          <a:p>
            <a:pPr lvl="0">
              <a:spcBef>
                <a:spcPts val="0"/>
              </a:spcBef>
              <a:buNone/>
            </a:pPr>
            <a:r>
              <a:rPr lang="en"/>
              <a:t>As you are doing it answer this question...</a:t>
            </a:r>
          </a:p>
        </p:txBody>
      </p:sp>
      <p:sp>
        <p:nvSpPr>
          <p:cNvPr id="137" name="Shape 137"/>
          <p:cNvSpPr txBox="1"/>
          <p:nvPr/>
        </p:nvSpPr>
        <p:spPr>
          <a:xfrm>
            <a:off x="176100" y="3399725"/>
            <a:ext cx="8656200" cy="1404900"/>
          </a:xfrm>
          <a:prstGeom prst="rect">
            <a:avLst/>
          </a:prstGeom>
          <a:noFill/>
          <a:ln>
            <a:noFill/>
          </a:ln>
        </p:spPr>
        <p:txBody>
          <a:bodyPr wrap="square" lIns="91425" tIns="91425" rIns="91425" bIns="91425" anchor="ctr" anchorCtr="0">
            <a:noAutofit/>
          </a:bodyPr>
          <a:lstStyle/>
          <a:p>
            <a:pPr lvl="0" rtl="0">
              <a:spcBef>
                <a:spcPts val="0"/>
              </a:spcBef>
              <a:buNone/>
            </a:pPr>
            <a:r>
              <a:rPr lang="en" sz="2400">
                <a:solidFill>
                  <a:schemeClr val="dk1"/>
                </a:solidFill>
                <a:latin typeface="Roboto"/>
                <a:ea typeface="Roboto"/>
                <a:cs typeface="Roboto"/>
                <a:sym typeface="Roboto"/>
              </a:rPr>
              <a:t>How does an Atom become Positive or Negative?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How does an Atom become Positive or Negative?</a:t>
            </a:r>
          </a:p>
        </p:txBody>
      </p:sp>
      <p:sp>
        <p:nvSpPr>
          <p:cNvPr id="143" name="Shape 143"/>
          <p:cNvSpPr txBox="1">
            <a:spLocks noGrp="1"/>
          </p:cNvSpPr>
          <p:nvPr>
            <p:ph type="body" idx="1"/>
          </p:nvPr>
        </p:nvSpPr>
        <p:spPr>
          <a:xfrm>
            <a:off x="210400" y="1204550"/>
            <a:ext cx="8520600" cy="3339000"/>
          </a:xfrm>
          <a:prstGeom prst="rect">
            <a:avLst/>
          </a:prstGeom>
        </p:spPr>
        <p:txBody>
          <a:bodyPr wrap="square" lIns="91425" tIns="91425" rIns="91425" bIns="91425" anchor="t" anchorCtr="0">
            <a:noAutofit/>
          </a:bodyPr>
          <a:lstStyle/>
          <a:p>
            <a:pPr lvl="0">
              <a:spcBef>
                <a:spcPts val="0"/>
              </a:spcBef>
              <a:buNone/>
            </a:pPr>
            <a:r>
              <a:rPr lang="en"/>
              <a:t>If an atom does not have tightly bound electrons. The electrons can be pulled or pushed off of the atom onto another object. </a:t>
            </a:r>
          </a:p>
          <a:p>
            <a:pPr lvl="0">
              <a:spcBef>
                <a:spcPts val="0"/>
              </a:spcBef>
              <a:buNone/>
            </a:pPr>
            <a:r>
              <a:rPr lang="en"/>
              <a:t>You have experienced this when you shuffle your feet in socks across the carpet, or when you rub a balloon in your hair. </a:t>
            </a:r>
          </a:p>
        </p:txBody>
      </p:sp>
      <p:pic>
        <p:nvPicPr>
          <p:cNvPr id="144" name="Shape 144"/>
          <p:cNvPicPr preferRelativeResize="0"/>
          <p:nvPr/>
        </p:nvPicPr>
        <p:blipFill>
          <a:blip r:embed="rId3">
            <a:alphaModFix/>
          </a:blip>
          <a:stretch>
            <a:fillRect/>
          </a:stretch>
        </p:blipFill>
        <p:spPr>
          <a:xfrm>
            <a:off x="4552600" y="2398700"/>
            <a:ext cx="2571750" cy="2571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Movement of Electrons </a:t>
            </a:r>
          </a:p>
        </p:txBody>
      </p:sp>
      <p:sp>
        <p:nvSpPr>
          <p:cNvPr id="150" name="Shape 150"/>
          <p:cNvSpPr txBox="1">
            <a:spLocks noGrp="1"/>
          </p:cNvSpPr>
          <p:nvPr>
            <p:ph type="body" idx="1"/>
          </p:nvPr>
        </p:nvSpPr>
        <p:spPr>
          <a:xfrm>
            <a:off x="311700" y="811551"/>
            <a:ext cx="8520600" cy="3339000"/>
          </a:xfrm>
          <a:prstGeom prst="rect">
            <a:avLst/>
          </a:prstGeom>
        </p:spPr>
        <p:txBody>
          <a:bodyPr wrap="square" lIns="91425" tIns="91425" rIns="91425" bIns="91425" anchor="t" anchorCtr="0">
            <a:noAutofit/>
          </a:bodyPr>
          <a:lstStyle/>
          <a:p>
            <a:pPr lvl="0">
              <a:spcBef>
                <a:spcPts val="0"/>
              </a:spcBef>
              <a:buNone/>
            </a:pPr>
            <a:r>
              <a:rPr lang="en" dirty="0"/>
              <a:t>Most atoms are neutral in nature, meaning they have the same number of protons and electrons. </a:t>
            </a:r>
          </a:p>
          <a:p>
            <a:pPr lvl="0">
              <a:spcBef>
                <a:spcPts val="0"/>
              </a:spcBef>
              <a:buNone/>
            </a:pPr>
            <a:r>
              <a:rPr lang="en" dirty="0"/>
              <a:t>An object that </a:t>
            </a:r>
            <a:r>
              <a:rPr lang="en" sz="2400" b="1" dirty="0"/>
              <a:t>gains</a:t>
            </a:r>
            <a:r>
              <a:rPr lang="en" dirty="0"/>
              <a:t> electrons is now </a:t>
            </a:r>
            <a:r>
              <a:rPr lang="en" sz="3000" b="1" i="1" u="sng" dirty="0"/>
              <a:t>negative</a:t>
            </a:r>
            <a:r>
              <a:rPr lang="en" dirty="0"/>
              <a:t> because it has more electrons than protons. </a:t>
            </a:r>
          </a:p>
          <a:p>
            <a:pPr lvl="0">
              <a:spcBef>
                <a:spcPts val="0"/>
              </a:spcBef>
              <a:buNone/>
            </a:pPr>
            <a:r>
              <a:rPr lang="en" dirty="0"/>
              <a:t>An object that </a:t>
            </a:r>
            <a:r>
              <a:rPr lang="en" sz="2400" b="1" dirty="0"/>
              <a:t>loses</a:t>
            </a:r>
            <a:r>
              <a:rPr lang="en" dirty="0"/>
              <a:t> electrons is now </a:t>
            </a:r>
            <a:r>
              <a:rPr lang="en" sz="2400" b="1" i="1" u="sng" dirty="0"/>
              <a:t>positive</a:t>
            </a:r>
            <a:r>
              <a:rPr lang="en" dirty="0"/>
              <a:t> because it has less electrons </a:t>
            </a:r>
            <a:r>
              <a:rPr lang="en" dirty="0" smtClean="0"/>
              <a:t>than protons</a:t>
            </a:r>
            <a:endParaRPr lang="en" dirty="0"/>
          </a:p>
        </p:txBody>
      </p:sp>
      <p:pic>
        <p:nvPicPr>
          <p:cNvPr id="151" name="Shape 151"/>
          <p:cNvPicPr preferRelativeResize="0"/>
          <p:nvPr/>
        </p:nvPicPr>
        <p:blipFill>
          <a:blip r:embed="rId3">
            <a:alphaModFix/>
          </a:blip>
          <a:stretch>
            <a:fillRect/>
          </a:stretch>
        </p:blipFill>
        <p:spPr>
          <a:xfrm>
            <a:off x="1400650" y="3242200"/>
            <a:ext cx="4791600" cy="163147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A Shocking realization.</a:t>
            </a:r>
          </a:p>
        </p:txBody>
      </p:sp>
      <p:sp>
        <p:nvSpPr>
          <p:cNvPr id="157" name="Shape 157"/>
          <p:cNvSpPr txBox="1">
            <a:spLocks noGrp="1"/>
          </p:cNvSpPr>
          <p:nvPr>
            <p:ph type="body" idx="1"/>
          </p:nvPr>
        </p:nvSpPr>
        <p:spPr>
          <a:xfrm>
            <a:off x="311700" y="1017800"/>
            <a:ext cx="8520600" cy="3339000"/>
          </a:xfrm>
          <a:prstGeom prst="rect">
            <a:avLst/>
          </a:prstGeom>
        </p:spPr>
        <p:txBody>
          <a:bodyPr wrap="square" lIns="91425" tIns="91425" rIns="91425" bIns="91425" anchor="t" anchorCtr="0">
            <a:noAutofit/>
          </a:bodyPr>
          <a:lstStyle/>
          <a:p>
            <a:pPr lvl="0">
              <a:spcBef>
                <a:spcPts val="0"/>
              </a:spcBef>
              <a:buNone/>
            </a:pPr>
            <a:r>
              <a:rPr lang="en"/>
              <a:t>When you shuffle your stocking feet (feet in socks) across the floor and then touch a doorknob, what cause the shock? </a:t>
            </a:r>
          </a:p>
          <a:p>
            <a:pPr lvl="0">
              <a:spcBef>
                <a:spcPts val="0"/>
              </a:spcBef>
              <a:buNone/>
            </a:pPr>
            <a:endParaRPr/>
          </a:p>
        </p:txBody>
      </p:sp>
      <p:sp>
        <p:nvSpPr>
          <p:cNvPr id="158" name="Shape 158"/>
          <p:cNvSpPr txBox="1">
            <a:spLocks noGrp="1"/>
          </p:cNvSpPr>
          <p:nvPr>
            <p:ph type="body" idx="1"/>
          </p:nvPr>
        </p:nvSpPr>
        <p:spPr>
          <a:xfrm>
            <a:off x="311700" y="2002225"/>
            <a:ext cx="8520600" cy="1986600"/>
          </a:xfrm>
          <a:prstGeom prst="rect">
            <a:avLst/>
          </a:prstGeom>
        </p:spPr>
        <p:txBody>
          <a:bodyPr wrap="square" lIns="91425" tIns="91425" rIns="91425" bIns="91425" anchor="t" anchorCtr="0">
            <a:noAutofit/>
          </a:bodyPr>
          <a:lstStyle/>
          <a:p>
            <a:pPr lvl="0">
              <a:spcBef>
                <a:spcPts val="0"/>
              </a:spcBef>
              <a:buNone/>
            </a:pPr>
            <a:r>
              <a:rPr lang="en"/>
              <a:t>On the iPad play around for a few minutes with a simulation that demonstrates this principle</a:t>
            </a:r>
          </a:p>
          <a:p>
            <a:pPr lvl="0" rtl="0">
              <a:spcBef>
                <a:spcPts val="0"/>
              </a:spcBef>
              <a:buNone/>
            </a:pPr>
            <a:r>
              <a:rPr lang="en"/>
              <a:t>Go to the Phet app. The click on </a:t>
            </a:r>
            <a:r>
              <a:rPr lang="en" u="sng">
                <a:solidFill>
                  <a:schemeClr val="hlink"/>
                </a:solidFill>
                <a:hlinkClick r:id="rId3"/>
              </a:rPr>
              <a:t>John Travoltage.</a:t>
            </a:r>
            <a:r>
              <a:rPr lang="en"/>
              <a:t> You can manipulate it by moving his leg and arm. </a:t>
            </a:r>
          </a:p>
          <a:p>
            <a:pPr lvl="0" rtl="0">
              <a:spcBef>
                <a:spcPts val="0"/>
              </a:spcBef>
              <a:buNone/>
            </a:pPr>
            <a:r>
              <a:rPr lang="en"/>
              <a:t>If you are doing this on a computer click the link above.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Hear from Bill Nye...</a:t>
            </a:r>
          </a:p>
        </p:txBody>
      </p:sp>
      <p:sp>
        <p:nvSpPr>
          <p:cNvPr id="164" name="Shape 164" descr="The clue: Bill in the Lab with the van de Graaff generator. This bit rocks. It's that fundamental idea that if opposites attract, likes repel, from the floor right through the hairs on a head. You'll get a charge out of this bit." title="Bill Nye The Science Guy on Static Electricity (Full Clip)">
            <a:hlinkClick r:id="rId3"/>
          </p:cNvPr>
          <p:cNvSpPr/>
          <p:nvPr/>
        </p:nvSpPr>
        <p:spPr>
          <a:xfrm>
            <a:off x="1918725" y="1401075"/>
            <a:ext cx="4223725" cy="3167800"/>
          </a:xfrm>
          <a:prstGeom prst="rect">
            <a:avLst/>
          </a:prstGeom>
          <a:blipFill>
            <a:blip r:embed="rId4">
              <a:alphaModFix/>
            </a:blip>
            <a:stretch>
              <a:fillRect/>
            </a:stretch>
          </a:blipFill>
          <a:ln>
            <a:noFill/>
          </a:ln>
        </p:spPr>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The Strength of Static Force</a:t>
            </a:r>
          </a:p>
        </p:txBody>
      </p:sp>
      <p:sp>
        <p:nvSpPr>
          <p:cNvPr id="170" name="Shape 170"/>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r>
              <a:rPr lang="en"/>
              <a:t>Discuss with the person next to you…</a:t>
            </a:r>
          </a:p>
          <a:p>
            <a:pPr lvl="0">
              <a:spcBef>
                <a:spcPts val="0"/>
              </a:spcBef>
              <a:buNone/>
            </a:pPr>
            <a:r>
              <a:rPr lang="en"/>
              <a:t>What do you think determines the strength of a static force? </a:t>
            </a:r>
          </a:p>
          <a:p>
            <a:pPr lvl="0">
              <a:spcBef>
                <a:spcPts val="0"/>
              </a:spcBef>
              <a:buNone/>
            </a:pPr>
            <a:r>
              <a:rPr lang="en"/>
              <a:t>How could you make objects produce a stronger static force?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The Strength of Static Force</a:t>
            </a:r>
          </a:p>
          <a:p>
            <a:pPr lvl="0">
              <a:spcBef>
                <a:spcPts val="0"/>
              </a:spcBef>
              <a:buNone/>
            </a:pPr>
            <a:endParaRPr/>
          </a:p>
        </p:txBody>
      </p:sp>
      <p:sp>
        <p:nvSpPr>
          <p:cNvPr id="176" name="Shape 176"/>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r>
              <a:rPr lang="en"/>
              <a:t>There are two main ways to change the strength of a static force. </a:t>
            </a:r>
          </a:p>
          <a:p>
            <a:pPr lvl="0">
              <a:spcBef>
                <a:spcPts val="0"/>
              </a:spcBef>
              <a:buNone/>
            </a:pPr>
            <a:r>
              <a:rPr lang="en"/>
              <a:t>The first one distance. The closer the objects the stronger the force between the objects.</a:t>
            </a:r>
          </a:p>
        </p:txBody>
      </p:sp>
      <p:pic>
        <p:nvPicPr>
          <p:cNvPr id="177" name="Shape 177"/>
          <p:cNvPicPr preferRelativeResize="0"/>
          <p:nvPr/>
        </p:nvPicPr>
        <p:blipFill>
          <a:blip r:embed="rId3">
            <a:alphaModFix/>
          </a:blip>
          <a:stretch>
            <a:fillRect/>
          </a:stretch>
        </p:blipFill>
        <p:spPr>
          <a:xfrm>
            <a:off x="2241875" y="2198375"/>
            <a:ext cx="3549300" cy="266197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Static Electricity Demo Video</a:t>
            </a:r>
          </a:p>
        </p:txBody>
      </p:sp>
      <p:sp>
        <p:nvSpPr>
          <p:cNvPr id="93" name="Shape 93" descr="Add me on Facebook. (click the LIKE button on Facebook to add me) http://www.facebook.com/brusspup  Music in the video are songs I created.  Song #1: Over Rain iTunes: https://itunes.apple.com/us/album/over-rain-single/id1033695238 Amazon: http://www.amazon.com/Over-Rain-brusspup/dp/B014JXPNSW/  Song #2 Soul Switch Remix - Will be available soon  All of these tricks take advantage of static electricity. In general, the lower the humidity, the better these tricks will work. The most impressive one to me is the floating bag trick. Depending on the conditions, you can float an entire grocery sack.   1. Hover Plate: (You need Styrofoam Plates and a cloth) Styrofoam plates are great for static electricity tricks. When you give them a charge and hold one above the other, you can feel an incredible amount of resistance.  2. Can Can Go (You need a coke can, PVC pipe and a cloth) This is a classic but still fun. Try standing the can up and then tip it over with static, or try pulling 2 cans at the same time.  3. Stick Around (You need a small wooden stick, glass jar, thread, tape, PVC pipe and a cloth) This one is fun because half of the time the wooden stick will come toward the pvc pipe, and other times it will move away from the pipe. When it moves away, it will stick the the side of the jar and remain there for a period of time. It also fun to use as large a jar as possible to increase the dramatic effect of the pipe moving the stick from such a large distance.  4. Bubble Trouble (You need bubble solution, plexi-glass, PVC pipe, straw and a cloth. This is a fun trick because the bubbles change their shape and move when the pvc pipe is near. It's also fun to create bubbles inside of bubbles to watch the effect of the static electricity. And also create multiple bubbles on the sheet and watch them all travel toward the pipe.  5. Dancing Balls (You need styrofoam balls, aluminum foil, plexi-glass, cloth, and an area to keep the balls from escaping. This trick is really impressive but can be a bit difficult to recreate. When the plexi-glass plate is charged and placed over the balls, they all jump up and stick to the bottom of the glass. For a few moments they travel around sporadically until they finally settle. But when you put your finger near the glass, they all start jumping around. It's also fun to use these balls with styrofoam plates / cups. If you place the ball on a charged plate, it will shoot off of the plate, or stick to it, even if the plate is held sideways or upside down.  6. Water Bender (You need a cup that you can poke a hole in,  water, PVC pipe and a cloth. This is  a classic but still fun.   7. Balloon Fight (You need balloons, thread, PVC pipe and cloth. When the conditions are just right, the balloon can almost levitate about the pipe. But most of the time you can have fun pushing the balloons around with the charged pipe.  8. Electroscope (You need, steel wire, jar, straw, aluminum foil, PVC pipe and a cloth) This one is really impressive to see in person. A really cool effect to try, which you can see in this video, is to rub the cloth on the pvc pipe from several feet away from the jar. When you run the pipe, you can see the aluminum foil pieces in the jar, moving. I was able to stand as far as 5 feet away and still see the effect.  9. Wingardium Leviosa (You need very light weight / thin plastic bags, cloth, PVC pipe) This is my favorite trick. Again, with the correct conditions, you can get the plastic pieces  to float over foot above the pipe. Produce bags from the grocery store work great. You can float an entire produce bag in the right conditions.  Have fun!" title="9 Awesome Science Tricks Using Static Electricity!">
            <a:hlinkClick r:id="rId3"/>
          </p:cNvPr>
          <p:cNvSpPr/>
          <p:nvPr/>
        </p:nvSpPr>
        <p:spPr>
          <a:xfrm>
            <a:off x="2241675" y="1134325"/>
            <a:ext cx="4894950" cy="3671200"/>
          </a:xfrm>
          <a:prstGeom prst="rect">
            <a:avLst/>
          </a:prstGeom>
          <a:blipFill>
            <a:blip r:embed="rId4">
              <a:alphaModFix/>
            </a:blip>
            <a:stretch>
              <a:fillRect/>
            </a:stretch>
          </a:blipFill>
          <a:ln>
            <a:noFill/>
          </a:ln>
        </p:spPr>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The Strength of Static Force</a:t>
            </a:r>
          </a:p>
          <a:p>
            <a:pPr lvl="0">
              <a:spcBef>
                <a:spcPts val="0"/>
              </a:spcBef>
              <a:buNone/>
            </a:pPr>
            <a:endParaRPr/>
          </a:p>
        </p:txBody>
      </p:sp>
      <p:sp>
        <p:nvSpPr>
          <p:cNvPr id="183" name="Shape 183"/>
          <p:cNvSpPr txBox="1">
            <a:spLocks noGrp="1"/>
          </p:cNvSpPr>
          <p:nvPr>
            <p:ph type="body" idx="1"/>
          </p:nvPr>
        </p:nvSpPr>
        <p:spPr>
          <a:xfrm>
            <a:off x="311700" y="1229875"/>
            <a:ext cx="4794300" cy="3339000"/>
          </a:xfrm>
          <a:prstGeom prst="rect">
            <a:avLst/>
          </a:prstGeom>
        </p:spPr>
        <p:txBody>
          <a:bodyPr wrap="square" lIns="91425" tIns="91425" rIns="91425" bIns="91425" anchor="t" anchorCtr="0">
            <a:noAutofit/>
          </a:bodyPr>
          <a:lstStyle/>
          <a:p>
            <a:pPr lvl="0">
              <a:spcBef>
                <a:spcPts val="0"/>
              </a:spcBef>
              <a:buNone/>
            </a:pPr>
            <a:r>
              <a:rPr lang="en"/>
              <a:t>The second way to affect the strength of static forces is by the charge of the object. </a:t>
            </a:r>
          </a:p>
          <a:p>
            <a:pPr lvl="0">
              <a:spcBef>
                <a:spcPts val="0"/>
              </a:spcBef>
              <a:buNone/>
            </a:pPr>
            <a:r>
              <a:rPr lang="en"/>
              <a:t>The Charge is determined by how many electrons an object has compared to how many protons an object has. </a:t>
            </a:r>
          </a:p>
          <a:p>
            <a:pPr lvl="0">
              <a:spcBef>
                <a:spcPts val="0"/>
              </a:spcBef>
              <a:buNone/>
            </a:pPr>
            <a:endParaRPr/>
          </a:p>
        </p:txBody>
      </p:sp>
      <p:pic>
        <p:nvPicPr>
          <p:cNvPr id="184" name="Shape 184"/>
          <p:cNvPicPr preferRelativeResize="0"/>
          <p:nvPr/>
        </p:nvPicPr>
        <p:blipFill>
          <a:blip r:embed="rId3">
            <a:alphaModFix/>
          </a:blip>
          <a:stretch>
            <a:fillRect/>
          </a:stretch>
        </p:blipFill>
        <p:spPr>
          <a:xfrm>
            <a:off x="5344225" y="940876"/>
            <a:ext cx="3488075" cy="291025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Example</a:t>
            </a:r>
          </a:p>
        </p:txBody>
      </p:sp>
      <p:sp>
        <p:nvSpPr>
          <p:cNvPr id="190" name="Shape 190"/>
          <p:cNvSpPr txBox="1">
            <a:spLocks noGrp="1"/>
          </p:cNvSpPr>
          <p:nvPr>
            <p:ph type="body" idx="1"/>
          </p:nvPr>
        </p:nvSpPr>
        <p:spPr>
          <a:xfrm>
            <a:off x="311700" y="1017800"/>
            <a:ext cx="8520600" cy="3339000"/>
          </a:xfrm>
          <a:prstGeom prst="rect">
            <a:avLst/>
          </a:prstGeom>
        </p:spPr>
        <p:txBody>
          <a:bodyPr wrap="square" lIns="91425" tIns="91425" rIns="91425" bIns="91425" anchor="t" anchorCtr="0">
            <a:noAutofit/>
          </a:bodyPr>
          <a:lstStyle/>
          <a:p>
            <a:pPr lvl="0">
              <a:spcBef>
                <a:spcPts val="0"/>
              </a:spcBef>
              <a:buNone/>
            </a:pPr>
            <a:r>
              <a:rPr lang="en" sz="1400"/>
              <a:t>If an object has 10 electrons and 5 protons, the charge would be -5 (remember electrons are negative). </a:t>
            </a:r>
          </a:p>
          <a:p>
            <a:pPr lvl="0" indent="457200" rtl="0">
              <a:spcBef>
                <a:spcPts val="0"/>
              </a:spcBef>
              <a:buNone/>
            </a:pPr>
            <a:r>
              <a:rPr lang="en" b="1"/>
              <a:t>-10 + 5 = -5</a:t>
            </a:r>
          </a:p>
          <a:p>
            <a:pPr lvl="0">
              <a:spcBef>
                <a:spcPts val="0"/>
              </a:spcBef>
              <a:buNone/>
            </a:pPr>
            <a:r>
              <a:rPr lang="en" sz="1400"/>
              <a:t>If an object has 5 electron and 5 protons there is no charge. </a:t>
            </a:r>
          </a:p>
          <a:p>
            <a:pPr lvl="0" indent="457200">
              <a:spcBef>
                <a:spcPts val="0"/>
              </a:spcBef>
              <a:buNone/>
            </a:pPr>
            <a:r>
              <a:rPr lang="en" b="1"/>
              <a:t>-5 + 5 = 0</a:t>
            </a:r>
          </a:p>
          <a:p>
            <a:pPr lvl="0">
              <a:spcBef>
                <a:spcPts val="0"/>
              </a:spcBef>
              <a:buNone/>
            </a:pPr>
            <a:r>
              <a:rPr lang="en" sz="1400"/>
              <a:t>If an object has 5 electrons and 7 protons it would have a +2 charge (remember protons are positive). </a:t>
            </a:r>
          </a:p>
          <a:p>
            <a:pPr lvl="0" indent="457200">
              <a:spcBef>
                <a:spcPts val="0"/>
              </a:spcBef>
              <a:buNone/>
            </a:pPr>
            <a:r>
              <a:rPr lang="en" b="1"/>
              <a:t>-5 + 7 = +2</a:t>
            </a:r>
          </a:p>
          <a:p>
            <a:pPr lvl="0">
              <a:spcBef>
                <a:spcPts val="0"/>
              </a:spcBef>
              <a:buNone/>
            </a:pPr>
            <a:r>
              <a:rPr lang="en"/>
              <a:t>The greater the charge the stronger the force can be.</a:t>
            </a:r>
          </a:p>
          <a:p>
            <a:pPr lvl="0">
              <a:spcBef>
                <a:spcPts val="0"/>
              </a:spcBef>
              <a:buNone/>
            </a:pP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What is the Charge of the Balloon?</a:t>
            </a:r>
          </a:p>
        </p:txBody>
      </p:sp>
      <p:sp>
        <p:nvSpPr>
          <p:cNvPr id="196" name="Shape 196"/>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endParaRPr/>
          </a:p>
        </p:txBody>
      </p:sp>
      <p:pic>
        <p:nvPicPr>
          <p:cNvPr id="197" name="Shape 197"/>
          <p:cNvPicPr preferRelativeResize="0"/>
          <p:nvPr/>
        </p:nvPicPr>
        <p:blipFill>
          <a:blip r:embed="rId3">
            <a:alphaModFix/>
          </a:blip>
          <a:stretch>
            <a:fillRect/>
          </a:stretch>
        </p:blipFill>
        <p:spPr>
          <a:xfrm>
            <a:off x="1191550" y="1137250"/>
            <a:ext cx="3524250" cy="3524250"/>
          </a:xfrm>
          <a:prstGeom prst="rect">
            <a:avLst/>
          </a:prstGeom>
          <a:noFill/>
          <a:ln>
            <a:noFill/>
          </a:ln>
        </p:spPr>
      </p:pic>
      <p:sp>
        <p:nvSpPr>
          <p:cNvPr id="198" name="Shape 198"/>
          <p:cNvSpPr txBox="1">
            <a:spLocks noGrp="1"/>
          </p:cNvSpPr>
          <p:nvPr>
            <p:ph type="title"/>
          </p:nvPr>
        </p:nvSpPr>
        <p:spPr>
          <a:xfrm>
            <a:off x="4993200" y="1741650"/>
            <a:ext cx="3839100" cy="607800"/>
          </a:xfrm>
          <a:prstGeom prst="rect">
            <a:avLst/>
          </a:prstGeom>
        </p:spPr>
        <p:txBody>
          <a:bodyPr wrap="square" lIns="91425" tIns="91425" rIns="91425" bIns="91425" anchor="t" anchorCtr="0">
            <a:noAutofit/>
          </a:bodyPr>
          <a:lstStyle/>
          <a:p>
            <a:pPr lvl="0">
              <a:spcBef>
                <a:spcPts val="0"/>
              </a:spcBef>
              <a:buNone/>
            </a:pPr>
            <a:r>
              <a:rPr lang="en"/>
              <a:t>Before = 0 </a:t>
            </a:r>
          </a:p>
          <a:p>
            <a:pPr lvl="0" rtl="0">
              <a:spcBef>
                <a:spcPts val="0"/>
              </a:spcBef>
              <a:buNone/>
            </a:pPr>
            <a:r>
              <a:rPr lang="en"/>
              <a:t>After = -8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372000"/>
            <a:ext cx="8520600" cy="607800"/>
          </a:xfrm>
          <a:prstGeom prst="rect">
            <a:avLst/>
          </a:prstGeom>
        </p:spPr>
        <p:txBody>
          <a:bodyPr wrap="square" lIns="91425" tIns="91425" rIns="91425" bIns="91425" anchor="t" anchorCtr="0">
            <a:noAutofit/>
          </a:bodyPr>
          <a:lstStyle/>
          <a:p>
            <a:pPr lvl="0">
              <a:spcBef>
                <a:spcPts val="0"/>
              </a:spcBef>
              <a:buNone/>
            </a:pPr>
            <a:r>
              <a:rPr lang="en"/>
              <a:t>Review Video</a:t>
            </a:r>
          </a:p>
        </p:txBody>
      </p:sp>
      <p:sp>
        <p:nvSpPr>
          <p:cNvPr id="204" name="Shape 204" descr="View full lesson: http://ed.ted.com/lessons/the-science-of-static-electricity-anuradha-bhagwat  We’ve all had the experience: you’re walking across a soft carpet, you reach for the doorknob and … ZAP. But what causes this trademark jolt of static electricity? Anuradha Bhagwat sheds light on the phenomenon by examining the nature of matter.   Lesson by Anuradha Bhagwat, animation by Artrake Studio." title="The science of static electricity - Anuradha Bhagwat">
            <a:hlinkClick r:id="rId3"/>
          </p:cNvPr>
          <p:cNvSpPr/>
          <p:nvPr/>
        </p:nvSpPr>
        <p:spPr>
          <a:xfrm>
            <a:off x="1589450" y="1082338"/>
            <a:ext cx="4845433" cy="3634075"/>
          </a:xfrm>
          <a:prstGeom prst="rect">
            <a:avLst/>
          </a:prstGeom>
          <a:blipFill>
            <a:blip r:embed="rId4">
              <a:alphaModFix/>
            </a:blip>
            <a:stretch>
              <a:fillRect/>
            </a:stretch>
          </a:blipFill>
          <a:ln>
            <a:noFill/>
          </a:ln>
        </p:spPr>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Review Question</a:t>
            </a:r>
          </a:p>
        </p:txBody>
      </p:sp>
      <p:sp>
        <p:nvSpPr>
          <p:cNvPr id="210" name="Shape 210"/>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r>
              <a:rPr lang="en" sz="2400"/>
              <a:t>You give two balloons positive charges by rubbing them against your hair. If you want to increase the amount of force the balloons apply on each other when sit on the desk. What can I do?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Review Question Answer</a:t>
            </a:r>
          </a:p>
        </p:txBody>
      </p:sp>
      <p:sp>
        <p:nvSpPr>
          <p:cNvPr id="216" name="Shape 216"/>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r>
              <a:rPr lang="en"/>
              <a:t>You could have said…</a:t>
            </a:r>
          </a:p>
          <a:p>
            <a:pPr lvl="0">
              <a:spcBef>
                <a:spcPts val="0"/>
              </a:spcBef>
              <a:buNone/>
            </a:pPr>
            <a:r>
              <a:rPr lang="en" sz="2400"/>
              <a:t>Bring the balloons closer together</a:t>
            </a:r>
          </a:p>
          <a:p>
            <a:pPr marL="1371600" lvl="0" indent="457200">
              <a:spcBef>
                <a:spcPts val="0"/>
              </a:spcBef>
              <a:buNone/>
            </a:pPr>
            <a:r>
              <a:rPr lang="en" sz="2400"/>
              <a:t>Or</a:t>
            </a:r>
          </a:p>
          <a:p>
            <a:pPr lvl="0">
              <a:spcBef>
                <a:spcPts val="0"/>
              </a:spcBef>
              <a:buNone/>
            </a:pPr>
            <a:r>
              <a:rPr lang="en" sz="2400"/>
              <a:t>Increase the charge of the balloon (by rubbing the balloon more on your head).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 sheet page 9</a:t>
            </a:r>
            <a:endParaRPr lang="en-US" dirty="0"/>
          </a:p>
        </p:txBody>
      </p:sp>
      <p:sp>
        <p:nvSpPr>
          <p:cNvPr id="3" name="Text Placeholder 2"/>
          <p:cNvSpPr>
            <a:spLocks noGrp="1"/>
          </p:cNvSpPr>
          <p:nvPr>
            <p:ph type="body" idx="1"/>
          </p:nvPr>
        </p:nvSpPr>
        <p:spPr>
          <a:xfrm>
            <a:off x="311700" y="1201882"/>
            <a:ext cx="8520600" cy="3339000"/>
          </a:xfrm>
        </p:spPr>
        <p:txBody>
          <a:bodyPr/>
          <a:lstStyle/>
          <a:p>
            <a:r>
              <a:rPr lang="en-US" sz="1400" dirty="0" smtClean="0"/>
              <a:t>Phenomenon:  Behavior of magnets</a:t>
            </a:r>
          </a:p>
          <a:p>
            <a:r>
              <a:rPr lang="en-US" sz="1400" dirty="0" smtClean="0"/>
              <a:t>CCCs:  Cause and Effect, Structure and Function, Patterns</a:t>
            </a:r>
          </a:p>
          <a:p>
            <a:r>
              <a:rPr lang="en-US" sz="1400" dirty="0" smtClean="0"/>
              <a:t>Question about phenomenon:  What affect do the poles of a magnet have on attraction or repulsion (they do not attach)?</a:t>
            </a:r>
          </a:p>
          <a:p>
            <a:r>
              <a:rPr lang="en-US" sz="1400" dirty="0" smtClean="0"/>
              <a:t>Evidence:  Use the magnets in different ways and try to connect them end to end and side to side. Lay out the paperclips on the station in one spread-out area and then lay the magnet on top of them to see where most of them attach to the magnet.  Record your observations as evidence.</a:t>
            </a:r>
          </a:p>
          <a:p>
            <a:r>
              <a:rPr lang="en-US" sz="1400" dirty="0" smtClean="0"/>
              <a:t>Reasoning:  Try to explain your observations in terms of what you already know and what we have learned so far.  </a:t>
            </a:r>
          </a:p>
          <a:p>
            <a:r>
              <a:rPr lang="en-US" sz="1400" dirty="0" smtClean="0"/>
              <a:t>Claim:  Make a claim about how the magnets are working.  </a:t>
            </a:r>
          </a:p>
          <a:p>
            <a:r>
              <a:rPr lang="en-US" sz="1400" dirty="0" smtClean="0"/>
              <a:t>Explanation: Tie in your claim to the evidence and reasoning.  </a:t>
            </a:r>
          </a:p>
          <a:p>
            <a:endParaRPr lang="en-US" dirty="0"/>
          </a:p>
        </p:txBody>
      </p:sp>
    </p:spTree>
    <p:extLst>
      <p:ext uri="{BB962C8B-B14F-4D97-AF65-F5344CB8AC3E}">
        <p14:creationId xmlns:p14="http://schemas.microsoft.com/office/powerpoint/2010/main" val="2574675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 Observations 1</a:t>
            </a:r>
            <a:r>
              <a:rPr lang="en-US" baseline="30000" dirty="0" smtClean="0"/>
              <a:t>st</a:t>
            </a:r>
            <a:r>
              <a:rPr lang="en-US" dirty="0" smtClean="0"/>
              <a:t> part, 2</a:t>
            </a:r>
            <a:r>
              <a:rPr lang="en-US" baseline="30000" dirty="0" smtClean="0"/>
              <a:t>nd</a:t>
            </a:r>
            <a:r>
              <a:rPr lang="en-US" dirty="0" smtClean="0"/>
              <a:t> part read instructions</a:t>
            </a:r>
            <a:endParaRPr lang="en-US" dirty="0"/>
          </a:p>
        </p:txBody>
      </p:sp>
      <p:sp>
        <p:nvSpPr>
          <p:cNvPr id="3" name="Text Placeholder 2"/>
          <p:cNvSpPr>
            <a:spLocks noGrp="1"/>
          </p:cNvSpPr>
          <p:nvPr>
            <p:ph type="body" idx="1"/>
          </p:nvPr>
        </p:nvSpPr>
        <p:spPr/>
        <p:txBody>
          <a:bodyPr/>
          <a:lstStyle/>
          <a:p>
            <a:r>
              <a:rPr lang="en-US" dirty="0" smtClean="0"/>
              <a:t>Using your compass, observe how the needle moves when you turn the compass around one full rotation.  Record your observations</a:t>
            </a:r>
          </a:p>
          <a:p>
            <a:r>
              <a:rPr lang="en-US" dirty="0" smtClean="0"/>
              <a:t>With your compass, try pointing it in different directions on the station and then record where the needle goes under observations</a:t>
            </a:r>
          </a:p>
          <a:p>
            <a:r>
              <a:rPr lang="en-US" dirty="0" smtClean="0"/>
              <a:t>In the question section, record at least one question you have about the compass</a:t>
            </a:r>
            <a:r>
              <a:rPr lang="en-US" dirty="0"/>
              <a:t> </a:t>
            </a:r>
            <a:r>
              <a:rPr lang="en-US" dirty="0" smtClean="0"/>
              <a:t>and how it works. Any questions will work.</a:t>
            </a:r>
          </a:p>
          <a:p>
            <a:r>
              <a:rPr lang="en-US" dirty="0" smtClean="0"/>
              <a:t>Next, take one bar magnet and begin with the north or south pole and bring it close to the compass needle and move the magnet all the way around the needle </a:t>
            </a:r>
          </a:p>
          <a:p>
            <a:endParaRPr lang="en-US" dirty="0"/>
          </a:p>
        </p:txBody>
      </p:sp>
    </p:spTree>
    <p:extLst>
      <p:ext uri="{BB962C8B-B14F-4D97-AF65-F5344CB8AC3E}">
        <p14:creationId xmlns:p14="http://schemas.microsoft.com/office/powerpoint/2010/main" val="310505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 observations continued</a:t>
            </a:r>
            <a:endParaRPr lang="en-US" dirty="0"/>
          </a:p>
        </p:txBody>
      </p:sp>
      <p:sp>
        <p:nvSpPr>
          <p:cNvPr id="3" name="Text Placeholder 2"/>
          <p:cNvSpPr>
            <a:spLocks noGrp="1"/>
          </p:cNvSpPr>
          <p:nvPr>
            <p:ph type="body" idx="1"/>
          </p:nvPr>
        </p:nvSpPr>
        <p:spPr/>
        <p:txBody>
          <a:bodyPr/>
          <a:lstStyle/>
          <a:p>
            <a:r>
              <a:rPr lang="en-US" dirty="0" smtClean="0"/>
              <a:t>Try again with the south pole of the magnet this time. Record observations</a:t>
            </a:r>
          </a:p>
          <a:p>
            <a:r>
              <a:rPr lang="en-US" dirty="0" smtClean="0"/>
              <a:t>Ask a question that has to do with your observations. Any question about what you are observing will work.</a:t>
            </a:r>
            <a:endParaRPr lang="en-US" dirty="0"/>
          </a:p>
        </p:txBody>
      </p:sp>
    </p:spTree>
    <p:extLst>
      <p:ext uri="{BB962C8B-B14F-4D97-AF65-F5344CB8AC3E}">
        <p14:creationId xmlns:p14="http://schemas.microsoft.com/office/powerpoint/2010/main" val="2456374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058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Non-Contact Force	</a:t>
            </a:r>
          </a:p>
        </p:txBody>
      </p:sp>
      <p:sp>
        <p:nvSpPr>
          <p:cNvPr id="99" name="Shape 99"/>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r>
              <a:rPr lang="en"/>
              <a:t>Forces that are caused by objects that are not touching are called non-contact forces. The Most common non-contact forces are </a:t>
            </a:r>
          </a:p>
          <a:p>
            <a:pPr marL="457200" lvl="0" indent="-381000">
              <a:spcBef>
                <a:spcPts val="0"/>
              </a:spcBef>
              <a:buSzPct val="100000"/>
            </a:pPr>
            <a:r>
              <a:rPr lang="en" sz="2400"/>
              <a:t>Gravity</a:t>
            </a:r>
          </a:p>
          <a:p>
            <a:pPr marL="457200" lvl="0" indent="-381000">
              <a:spcBef>
                <a:spcPts val="0"/>
              </a:spcBef>
              <a:buSzPct val="100000"/>
            </a:pPr>
            <a:r>
              <a:rPr lang="en" sz="2400"/>
              <a:t>Magnets</a:t>
            </a:r>
          </a:p>
          <a:p>
            <a:pPr marL="457200" lvl="0" indent="-381000">
              <a:spcBef>
                <a:spcPts val="0"/>
              </a:spcBef>
              <a:buSzPct val="100000"/>
            </a:pPr>
            <a:r>
              <a:rPr lang="en" sz="2400"/>
              <a:t>Static Electricity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What Causes Static Electricity?</a:t>
            </a:r>
          </a:p>
        </p:txBody>
      </p:sp>
      <p:sp>
        <p:nvSpPr>
          <p:cNvPr id="105" name="Shape 105"/>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r>
              <a:rPr lang="en"/>
              <a:t>Discuss your ideas with the the people at your table for what you think causes static electricity. </a:t>
            </a:r>
          </a:p>
          <a:p>
            <a:pPr lvl="0">
              <a:spcBef>
                <a:spcPts val="0"/>
              </a:spcBef>
              <a:buNone/>
            </a:pPr>
            <a:r>
              <a:rPr lang="en"/>
              <a:t>Think about the following as you discuss…</a:t>
            </a:r>
          </a:p>
          <a:p>
            <a:pPr lvl="0">
              <a:spcBef>
                <a:spcPts val="0"/>
              </a:spcBef>
              <a:buNone/>
            </a:pPr>
            <a:r>
              <a:rPr lang="en"/>
              <a:t>What evidence do you have?</a:t>
            </a:r>
          </a:p>
          <a:p>
            <a:pPr lvl="0">
              <a:spcBef>
                <a:spcPts val="0"/>
              </a:spcBef>
              <a:buNone/>
            </a:pPr>
            <a:r>
              <a:rPr lang="en"/>
              <a:t>How could you test your ideas?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Atoms</a:t>
            </a:r>
          </a:p>
        </p:txBody>
      </p:sp>
      <p:pic>
        <p:nvPicPr>
          <p:cNvPr id="111" name="Shape 111"/>
          <p:cNvPicPr preferRelativeResize="0"/>
          <p:nvPr/>
        </p:nvPicPr>
        <p:blipFill>
          <a:blip r:embed="rId3">
            <a:alphaModFix/>
          </a:blip>
          <a:stretch>
            <a:fillRect/>
          </a:stretch>
        </p:blipFill>
        <p:spPr>
          <a:xfrm>
            <a:off x="2089275" y="671900"/>
            <a:ext cx="4015550" cy="40155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372000"/>
            <a:ext cx="8520600" cy="607800"/>
          </a:xfrm>
          <a:prstGeom prst="rect">
            <a:avLst/>
          </a:prstGeom>
        </p:spPr>
        <p:txBody>
          <a:bodyPr wrap="square" lIns="91425" tIns="91425" rIns="91425" bIns="91425" anchor="t" anchorCtr="0">
            <a:noAutofit/>
          </a:bodyPr>
          <a:lstStyle/>
          <a:p>
            <a:pPr lvl="0">
              <a:spcBef>
                <a:spcPts val="0"/>
              </a:spcBef>
              <a:buNone/>
            </a:pPr>
            <a:r>
              <a:rPr lang="en"/>
              <a:t>Atom parts</a:t>
            </a:r>
          </a:p>
        </p:txBody>
      </p:sp>
      <p:sp>
        <p:nvSpPr>
          <p:cNvPr id="117" name="Shape 117"/>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r>
              <a:rPr lang="en"/>
              <a:t>Protons - Positive Charge</a:t>
            </a:r>
          </a:p>
          <a:p>
            <a:pPr lvl="0">
              <a:spcBef>
                <a:spcPts val="0"/>
              </a:spcBef>
              <a:buNone/>
            </a:pPr>
            <a:r>
              <a:rPr lang="en"/>
              <a:t>Electrons - Negative Charge</a:t>
            </a:r>
          </a:p>
          <a:p>
            <a:pPr lvl="0">
              <a:spcBef>
                <a:spcPts val="0"/>
              </a:spcBef>
              <a:buNone/>
            </a:pPr>
            <a:r>
              <a:rPr lang="en"/>
              <a:t>Neutrons - No Charge (Neutral Charge)</a:t>
            </a:r>
          </a:p>
        </p:txBody>
      </p:sp>
      <p:pic>
        <p:nvPicPr>
          <p:cNvPr id="118" name="Shape 118"/>
          <p:cNvPicPr preferRelativeResize="0"/>
          <p:nvPr/>
        </p:nvPicPr>
        <p:blipFill>
          <a:blip r:embed="rId3">
            <a:alphaModFix/>
          </a:blip>
          <a:stretch>
            <a:fillRect/>
          </a:stretch>
        </p:blipFill>
        <p:spPr>
          <a:xfrm>
            <a:off x="4440123" y="151975"/>
            <a:ext cx="4068626" cy="364905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“Keep it together man!”</a:t>
            </a:r>
          </a:p>
        </p:txBody>
      </p:sp>
      <p:sp>
        <p:nvSpPr>
          <p:cNvPr id="124" name="Shape 124"/>
          <p:cNvSpPr txBox="1">
            <a:spLocks noGrp="1"/>
          </p:cNvSpPr>
          <p:nvPr>
            <p:ph type="body" idx="1"/>
          </p:nvPr>
        </p:nvSpPr>
        <p:spPr>
          <a:xfrm>
            <a:off x="311700" y="1229875"/>
            <a:ext cx="8520600" cy="3339000"/>
          </a:xfrm>
          <a:prstGeom prst="rect">
            <a:avLst/>
          </a:prstGeom>
        </p:spPr>
        <p:txBody>
          <a:bodyPr wrap="square" lIns="91425" tIns="91425" rIns="91425" bIns="91425" anchor="t" anchorCtr="0">
            <a:noAutofit/>
          </a:bodyPr>
          <a:lstStyle/>
          <a:p>
            <a:pPr lvl="0">
              <a:spcBef>
                <a:spcPts val="0"/>
              </a:spcBef>
              <a:buNone/>
            </a:pPr>
            <a:r>
              <a:rPr lang="en" sz="2400"/>
              <a:t>What holds the parts of an atom together?</a:t>
            </a:r>
          </a:p>
          <a:p>
            <a:pPr lvl="0">
              <a:spcBef>
                <a:spcPts val="0"/>
              </a:spcBef>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10000"/>
            <a:ext cx="8520600" cy="607800"/>
          </a:xfrm>
          <a:prstGeom prst="rect">
            <a:avLst/>
          </a:prstGeom>
        </p:spPr>
        <p:txBody>
          <a:bodyPr wrap="square" lIns="91425" tIns="91425" rIns="91425" bIns="91425" anchor="t" anchorCtr="0">
            <a:noAutofit/>
          </a:bodyPr>
          <a:lstStyle/>
          <a:p>
            <a:pPr lvl="0">
              <a:spcBef>
                <a:spcPts val="0"/>
              </a:spcBef>
              <a:buNone/>
            </a:pPr>
            <a:r>
              <a:rPr lang="en"/>
              <a:t>Opposites Attract</a:t>
            </a:r>
          </a:p>
        </p:txBody>
      </p:sp>
      <p:pic>
        <p:nvPicPr>
          <p:cNvPr id="130" name="Shape 130"/>
          <p:cNvPicPr preferRelativeResize="0"/>
          <p:nvPr/>
        </p:nvPicPr>
        <p:blipFill>
          <a:blip r:embed="rId3">
            <a:alphaModFix/>
          </a:blip>
          <a:stretch>
            <a:fillRect/>
          </a:stretch>
        </p:blipFill>
        <p:spPr>
          <a:xfrm>
            <a:off x="1055650" y="1336250"/>
            <a:ext cx="4940924" cy="30401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 Sheet</a:t>
            </a:r>
            <a:endParaRPr lang="en-US" dirty="0"/>
          </a:p>
        </p:txBody>
      </p:sp>
      <p:sp>
        <p:nvSpPr>
          <p:cNvPr id="3" name="Text Placeholder 2"/>
          <p:cNvSpPr>
            <a:spLocks noGrp="1"/>
          </p:cNvSpPr>
          <p:nvPr>
            <p:ph type="body" idx="1"/>
          </p:nvPr>
        </p:nvSpPr>
        <p:spPr/>
        <p:txBody>
          <a:bodyPr/>
          <a:lstStyle/>
          <a:p>
            <a:r>
              <a:rPr lang="en-US" dirty="0" smtClean="0"/>
              <a:t>Phenomenon:  Behavior of charged and uncharged materials</a:t>
            </a:r>
          </a:p>
          <a:p>
            <a:r>
              <a:rPr lang="en-US" dirty="0" smtClean="0"/>
              <a:t>CCCs:  Cause and Effect</a:t>
            </a:r>
          </a:p>
          <a:p>
            <a:r>
              <a:rPr lang="en-US" dirty="0" smtClean="0"/>
              <a:t>Question about phenomenon:  How does the material used affect the amount of static electric charge buildup? </a:t>
            </a:r>
          </a:p>
          <a:p>
            <a:r>
              <a:rPr lang="en-US" dirty="0" smtClean="0"/>
              <a:t>Evidence from data and observations:  Record some of your observations from the labs on pages 1 and 2,5. These should be your evidence.</a:t>
            </a:r>
          </a:p>
          <a:p>
            <a:r>
              <a:rPr lang="en-US" dirty="0" smtClean="0"/>
              <a:t>Reasoning: Use what is in your notes so far about static electricity and connect it to your evidence.  Also we will watch a video that will help with this section</a:t>
            </a:r>
            <a:endParaRPr lang="en-US" dirty="0"/>
          </a:p>
        </p:txBody>
      </p:sp>
    </p:spTree>
    <p:extLst>
      <p:ext uri="{BB962C8B-B14F-4D97-AF65-F5344CB8AC3E}">
        <p14:creationId xmlns:p14="http://schemas.microsoft.com/office/powerpoint/2010/main" val="3316877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1478</TotalTime>
  <Words>1251</Words>
  <Application>Microsoft Office PowerPoint</Application>
  <PresentationFormat>On-screen Show (16:9)</PresentationFormat>
  <Paragraphs>101</Paragraphs>
  <Slides>29</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Roboto</vt:lpstr>
      <vt:lpstr>Geometric</vt:lpstr>
      <vt:lpstr>Static Forces</vt:lpstr>
      <vt:lpstr>Static Electricity Demo Video</vt:lpstr>
      <vt:lpstr>Non-Contact Force </vt:lpstr>
      <vt:lpstr>What Causes Static Electricity?</vt:lpstr>
      <vt:lpstr>Atoms</vt:lpstr>
      <vt:lpstr>Atom parts</vt:lpstr>
      <vt:lpstr>“Keep it together man!”</vt:lpstr>
      <vt:lpstr>Opposites Attract</vt:lpstr>
      <vt:lpstr>CER Sheet</vt:lpstr>
      <vt:lpstr>Force Balloons: You will give them the force!</vt:lpstr>
      <vt:lpstr>Are you Strong with the Force?</vt:lpstr>
      <vt:lpstr>Bubble races</vt:lpstr>
      <vt:lpstr>Opposites Attract Phet</vt:lpstr>
      <vt:lpstr>How does an Atom become Positive or Negative?</vt:lpstr>
      <vt:lpstr>Movement of Electrons </vt:lpstr>
      <vt:lpstr>A Shocking realization.</vt:lpstr>
      <vt:lpstr>Hear from Bill Nye...</vt:lpstr>
      <vt:lpstr>The Strength of Static Force</vt:lpstr>
      <vt:lpstr>The Strength of Static Force </vt:lpstr>
      <vt:lpstr>The Strength of Static Force </vt:lpstr>
      <vt:lpstr>Example</vt:lpstr>
      <vt:lpstr>What is the Charge of the Balloon?</vt:lpstr>
      <vt:lpstr>Review Video</vt:lpstr>
      <vt:lpstr>Review Question</vt:lpstr>
      <vt:lpstr>Review Question Answer</vt:lpstr>
      <vt:lpstr>CER sheet page 9</vt:lpstr>
      <vt:lpstr>Compass Observations 1st part, 2nd part read instructions</vt:lpstr>
      <vt:lpstr>Compass observations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Static Forces</dc:title>
  <dc:creator>Matthew Hansen</dc:creator>
  <cp:lastModifiedBy>Matthew Hansen</cp:lastModifiedBy>
  <cp:revision>23</cp:revision>
  <cp:lastPrinted>2017-10-31T15:28:31Z</cp:lastPrinted>
  <dcterms:modified xsi:type="dcterms:W3CDTF">2017-11-03T21:56:09Z</dcterms:modified>
</cp:coreProperties>
</file>